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23"/>
  </p:notesMasterIdLst>
  <p:sldIdLst>
    <p:sldId id="270" r:id="rId4"/>
    <p:sldId id="282" r:id="rId5"/>
    <p:sldId id="283" r:id="rId6"/>
    <p:sldId id="293" r:id="rId7"/>
    <p:sldId id="292" r:id="rId8"/>
    <p:sldId id="295" r:id="rId9"/>
    <p:sldId id="298" r:id="rId10"/>
    <p:sldId id="297" r:id="rId11"/>
    <p:sldId id="299" r:id="rId12"/>
    <p:sldId id="284" r:id="rId13"/>
    <p:sldId id="289" r:id="rId14"/>
    <p:sldId id="300" r:id="rId15"/>
    <p:sldId id="302" r:id="rId16"/>
    <p:sldId id="290" r:id="rId17"/>
    <p:sldId id="294" r:id="rId18"/>
    <p:sldId id="303" r:id="rId19"/>
    <p:sldId id="301" r:id="rId20"/>
    <p:sldId id="291" r:id="rId21"/>
    <p:sldId id="285" r:id="rId22"/>
  </p:sldIdLst>
  <p:sldSz cx="12192000" cy="6858000"/>
  <p:notesSz cx="6858000" cy="9144000"/>
  <p:custDataLst>
    <p:tags r:id="rId24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2" autoAdjust="0"/>
    <p:restoredTop sz="94660"/>
  </p:normalViewPr>
  <p:slideViewPr>
    <p:cSldViewPr>
      <p:cViewPr varScale="1">
        <p:scale>
          <a:sx n="113" d="100"/>
          <a:sy n="113" d="100"/>
        </p:scale>
        <p:origin x="5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D5444-A40A-4535-8AEC-2F4078C0E5D8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45730-2295-4811-91C7-826C202E90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67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E47127-F7AE-4FED-BBF5-AADBA7076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844824"/>
            <a:ext cx="103632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573016"/>
            <a:ext cx="8534400" cy="105496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54EE1-247F-4E3B-B666-7C057E066E1D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DA8A6-4FA4-48B5-8DFC-CC298C1D61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5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79012-6DC8-4182-8B8F-E20D896EDBBE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1DCB3-0AF6-4636-8C57-BA507A5E04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47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5266-7A67-4D8F-94FE-8E0153287C68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34C9D-A1BF-464C-B06D-97927D1F63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4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640960" cy="99412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12DEF-DBEE-455F-9329-7E4B522C43C6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C09FD-CEBA-4197-8B74-7D5D25F68B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38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92786-45C9-4EC6-B79A-9B34D43E3581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8B9FA-2DB6-4FD6-A2CD-A3B2CD108C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0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2533A-5E79-4E8A-AD29-9D346BA1AAE3}" type="datetime1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B2E81-1581-4B84-A62B-460F379E76A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75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2B360-E536-49C5-8150-93BB5413B54B}" type="datetime1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09D24-029A-4825-A37E-9F82A1E36B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76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AA873-A592-442F-99EB-E007B96A7EA2}" type="datetime1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BDCB9-3A57-4712-B9CB-D3AD58D7AE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7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21A13-2635-4361-8A14-84473327F36A}" type="datetime1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88BD7-B189-4C93-8D9B-FF6A86D77D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69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C079B-300F-4875-A49E-77A51BCFB081}" type="datetime1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42D41-7B3E-4859-920A-63E3868FDC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4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15B72-EC13-483B-AC9D-6DB6FC810638}" type="datetime1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4B7F-6B70-457D-9BF1-61C8DDD8E28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55453-2039-43CD-B2F0-2B84EF3E9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7"/>
          <a:stretch/>
        </p:blipFill>
        <p:spPr>
          <a:xfrm>
            <a:off x="0" y="1558908"/>
            <a:ext cx="12192000" cy="49393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15B0855-DB51-4CF7-8CB6-0878392B49C3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F665940-2452-4F9C-B13F-79D73A5EB3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A564B9-D6D7-4EDB-B92B-10572B580619}"/>
              </a:ext>
            </a:extLst>
          </p:cNvPr>
          <p:cNvSpPr/>
          <p:nvPr userDrawn="1"/>
        </p:nvSpPr>
        <p:spPr>
          <a:xfrm>
            <a:off x="28028" y="22390"/>
            <a:ext cx="2255573" cy="167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BEDB24-2756-46F9-A963-64EE849B5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7"/>
          <a:stretch/>
        </p:blipFill>
        <p:spPr>
          <a:xfrm>
            <a:off x="263352" y="240238"/>
            <a:ext cx="1008112" cy="9403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F16AF86-7C0F-404F-A99F-6B49C48F0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448" y="1700808"/>
            <a:ext cx="10363200" cy="2232248"/>
          </a:xfrm>
        </p:spPr>
        <p:txBody>
          <a:bodyPr/>
          <a:lstStyle/>
          <a:p>
            <a:r>
              <a:rPr lang="ru-RU" dirty="0"/>
              <a:t>Определение кромки льда с помощью нейронных сетей 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176D2A5-C161-464C-9E62-58CE3205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336" y="4653136"/>
            <a:ext cx="6334706" cy="1224136"/>
          </a:xfrm>
        </p:spPr>
        <p:txBody>
          <a:bodyPr/>
          <a:lstStyle/>
          <a:p>
            <a:pPr algn="l"/>
            <a:r>
              <a:rPr lang="ru-RU" dirty="0"/>
              <a:t>Подготовили:</a:t>
            </a:r>
          </a:p>
          <a:p>
            <a:pPr algn="l"/>
            <a:r>
              <a:rPr lang="ru-RU" dirty="0"/>
              <a:t>Мельников Дмитрий Сергеевич </a:t>
            </a:r>
            <a:r>
              <a:rPr lang="en-US" dirty="0"/>
              <a:t>2</a:t>
            </a:r>
            <a:r>
              <a:rPr lang="ru-RU" dirty="0"/>
              <a:t> курс, 151266 гр.</a:t>
            </a:r>
            <a:endParaRPr lang="en-US" dirty="0"/>
          </a:p>
          <a:p>
            <a:pPr algn="l"/>
            <a:r>
              <a:rPr lang="ru-RU" dirty="0"/>
              <a:t>Сысоев Александр Валерьевич </a:t>
            </a:r>
            <a:r>
              <a:rPr lang="en-US" dirty="0"/>
              <a:t>2</a:t>
            </a:r>
            <a:r>
              <a:rPr lang="ru-RU" dirty="0"/>
              <a:t> курс, 151266 </a:t>
            </a:r>
            <a:r>
              <a:rPr lang="ru-RU" dirty="0" err="1"/>
              <a:t>гр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18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30C4E-ED49-4844-967E-98AF3620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-6808"/>
            <a:ext cx="8640960" cy="994122"/>
          </a:xfrm>
        </p:spPr>
        <p:txBody>
          <a:bodyPr/>
          <a:lstStyle/>
          <a:p>
            <a:r>
              <a:rPr lang="ru-RU" dirty="0"/>
              <a:t>Итоговый набор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7F95C-E191-452C-ADEB-E26E32BC0496}"/>
              </a:ext>
            </a:extLst>
          </p:cNvPr>
          <p:cNvSpPr txBox="1"/>
          <p:nvPr/>
        </p:nvSpPr>
        <p:spPr>
          <a:xfrm>
            <a:off x="807154" y="5062518"/>
            <a:ext cx="251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Исходный снимок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A2F853-497A-4E04-A32A-922CE33B1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7" y="1222302"/>
            <a:ext cx="3854395" cy="36843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6C5F935-0779-4286-B420-6EEB8E38F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28" y="1222302"/>
            <a:ext cx="3907144" cy="37348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49E762-2003-4C5A-B64C-8F2B7119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8216718" y="1162013"/>
            <a:ext cx="3735813" cy="38543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B44321-F5AF-4F35-91BD-9E574F79BFF6}"/>
              </a:ext>
            </a:extLst>
          </p:cNvPr>
          <p:cNvSpPr txBox="1"/>
          <p:nvPr/>
        </p:nvSpPr>
        <p:spPr>
          <a:xfrm>
            <a:off x="5591944" y="5087580"/>
            <a:ext cx="1083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Маска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E1F16-159B-4613-AF06-CE7277F2721B}"/>
              </a:ext>
            </a:extLst>
          </p:cNvPr>
          <p:cNvSpPr txBox="1"/>
          <p:nvPr/>
        </p:nvSpPr>
        <p:spPr>
          <a:xfrm>
            <a:off x="8803077" y="5062518"/>
            <a:ext cx="2946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Дополнительный слой (температура)</a:t>
            </a:r>
          </a:p>
        </p:txBody>
      </p:sp>
      <p:sp>
        <p:nvSpPr>
          <p:cNvPr id="21" name="Номер слайда 9">
            <a:extLst>
              <a:ext uri="{FF2B5EF4-FFF2-40B4-BE49-F238E27FC236}">
                <a16:creationId xmlns:a16="http://schemas.microsoft.com/office/drawing/2014/main" id="{D9EFD2BD-34AF-48D4-BE9F-A4C6C4C1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2544" y="6480056"/>
            <a:ext cx="756568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10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140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DD83E-FCC3-4D26-9C83-35AE249F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данных к обучению</a:t>
            </a:r>
          </a:p>
        </p:txBody>
      </p:sp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C626D43C-C525-4C31-A676-57D2A666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480056"/>
            <a:ext cx="612552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11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5E89FF-64C2-496C-8F8E-9965E0B0B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351112"/>
            <a:ext cx="2340260" cy="46805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458878-DB65-4630-BCC1-37E80AACC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237286"/>
            <a:ext cx="2165668" cy="48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7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BCE39-C080-4750-A60C-308C921B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E8ACE-2980-4435-8DAB-278CA34F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163807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В качестве архитектуры нейронной сети был выбран «</a:t>
            </a:r>
            <a:r>
              <a:rPr lang="en-US" dirty="0"/>
              <a:t>U-net</a:t>
            </a:r>
            <a:r>
              <a:rPr lang="ru-RU" dirty="0"/>
              <a:t>». Для начала было проведено тестовое обучение</a:t>
            </a:r>
            <a:r>
              <a:rPr lang="en-US" dirty="0"/>
              <a:t>,</a:t>
            </a:r>
            <a:r>
              <a:rPr lang="ru-RU" dirty="0"/>
              <a:t> для того</a:t>
            </a:r>
            <a:r>
              <a:rPr lang="en-US" dirty="0"/>
              <a:t>,</a:t>
            </a:r>
            <a:r>
              <a:rPr lang="ru-RU" dirty="0"/>
              <a:t> чтобы в будущем оценить эффективность различных методик. В качестве изначальных параметров были выбраны </a:t>
            </a:r>
            <a:r>
              <a:rPr lang="en-US" dirty="0"/>
              <a:t>Backbone</a:t>
            </a:r>
            <a:r>
              <a:rPr lang="ru-RU" dirty="0"/>
              <a:t> «</a:t>
            </a:r>
            <a:r>
              <a:rPr lang="en-US" dirty="0"/>
              <a:t>ResNet-50</a:t>
            </a:r>
            <a:r>
              <a:rPr lang="ru-RU" dirty="0"/>
              <a:t>», </a:t>
            </a:r>
            <a:r>
              <a:rPr lang="en-US" dirty="0"/>
              <a:t>Batch size </a:t>
            </a:r>
            <a:r>
              <a:rPr lang="ru-RU" dirty="0"/>
              <a:t>= 32 и обучение на100 эпохах</a:t>
            </a:r>
          </a:p>
        </p:txBody>
      </p:sp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4851C4DE-EE8F-4DE9-89AC-6C3FCE0B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8528" y="6480056"/>
            <a:ext cx="900584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12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193074-FB78-4825-AF9A-46B3A2566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068960"/>
            <a:ext cx="4895247" cy="326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07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71131-6056-4CA9-AA67-0D983CB3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AD9749-B3AB-47CB-AA07-762FDF23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1009"/>
            <a:ext cx="10972800" cy="236676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EDD2E237-A966-47E3-9DB8-661E398A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480056"/>
            <a:ext cx="68456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13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5A408-724C-416A-AD15-13D166B7EB0B}"/>
              </a:ext>
            </a:extLst>
          </p:cNvPr>
          <p:cNvSpPr txBox="1"/>
          <p:nvPr/>
        </p:nvSpPr>
        <p:spPr>
          <a:xfrm>
            <a:off x="6987170" y="1249915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Без дополнительных слоёв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359AF7-CF97-498D-B826-3074CA60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632" y="1686830"/>
            <a:ext cx="4579006" cy="22218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D37FF0-DAC2-4BCA-BE3F-73124662A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70" y="4643495"/>
            <a:ext cx="1455986" cy="14559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2B361AE-7D56-4A14-AFD6-CECE27592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276" y="4643495"/>
            <a:ext cx="1469593" cy="14559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F214E4-EE68-45CD-AD37-CDC62D5664B7}"/>
              </a:ext>
            </a:extLst>
          </p:cNvPr>
          <p:cNvSpPr txBox="1"/>
          <p:nvPr/>
        </p:nvSpPr>
        <p:spPr>
          <a:xfrm>
            <a:off x="6888088" y="426290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Оригинальная маска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7E907059-83FE-4332-BC3C-EC81C65493A2}"/>
              </a:ext>
            </a:extLst>
          </p:cNvPr>
          <p:cNvSpPr txBox="1">
            <a:spLocks/>
          </p:cNvSpPr>
          <p:nvPr/>
        </p:nvSpPr>
        <p:spPr bwMode="auto">
          <a:xfrm>
            <a:off x="1128864" y="1606175"/>
            <a:ext cx="4579006" cy="213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ru-RU" dirty="0"/>
              <a:t>Обучение проводилось без участия дополнительной информации, которая представляет из себя информацию о температуре поверхности.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5968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71131-6056-4CA9-AA67-0D983CB3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</a:t>
            </a:r>
          </a:p>
        </p:txBody>
      </p:sp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EDD2E237-A966-47E3-9DB8-661E398A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480056"/>
            <a:ext cx="68456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14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F26C6-B043-4591-9944-18BE981DD06C}"/>
              </a:ext>
            </a:extLst>
          </p:cNvPr>
          <p:cNvSpPr txBox="1"/>
          <p:nvPr/>
        </p:nvSpPr>
        <p:spPr>
          <a:xfrm>
            <a:off x="7680176" y="1412776"/>
            <a:ext cx="3906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Конкатенированные изображения</a:t>
            </a:r>
            <a:endParaRPr lang="en-US" dirty="0">
              <a:solidFill>
                <a:srgbClr val="1F497D">
                  <a:lumMod val="75000"/>
                </a:srgbClr>
              </a:solidFill>
              <a:latin typeface="Arial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D74684-8108-419D-BAE2-72168153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98" y="1895081"/>
            <a:ext cx="4488278" cy="21574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D37FF0-DAC2-4BCA-BE3F-73124662A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251" y="4600148"/>
            <a:ext cx="1455986" cy="14559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2B361AE-7D56-4A14-AFD6-CECE27592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667" y="4600148"/>
            <a:ext cx="1469593" cy="14559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F214E4-EE68-45CD-AD37-CDC62D5664B7}"/>
              </a:ext>
            </a:extLst>
          </p:cNvPr>
          <p:cNvSpPr txBox="1"/>
          <p:nvPr/>
        </p:nvSpPr>
        <p:spPr>
          <a:xfrm>
            <a:off x="7941479" y="4107432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Оригинальная маска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520F1928-CBF5-44DC-B284-470EB325796D}"/>
              </a:ext>
            </a:extLst>
          </p:cNvPr>
          <p:cNvSpPr txBox="1">
            <a:spLocks/>
          </p:cNvSpPr>
          <p:nvPr/>
        </p:nvSpPr>
        <p:spPr bwMode="auto">
          <a:xfrm>
            <a:off x="0" y="5613488"/>
            <a:ext cx="7907509" cy="1345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Снимки конкатенированы в один тензор вместе с дополнительной информацией о температуре. </a:t>
            </a:r>
            <a:r>
              <a:rPr lang="ru-RU" dirty="0"/>
              <a:t>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1000581-40FE-4D7B-9FDF-B00FB471A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250" y="1268760"/>
            <a:ext cx="4423854" cy="43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64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71131-6056-4CA9-AA67-0D983CB3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AD9749-B3AB-47CB-AA07-762FDF23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8201"/>
            <a:ext cx="10972800" cy="100455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</a:p>
        </p:txBody>
      </p:sp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EDD2E237-A966-47E3-9DB8-661E398A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480056"/>
            <a:ext cx="68456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15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6C8996E-7A2C-4C7E-8D19-C463E4FCAFDE}"/>
              </a:ext>
            </a:extLst>
          </p:cNvPr>
          <p:cNvSpPr txBox="1">
            <a:spLocks/>
          </p:cNvSpPr>
          <p:nvPr/>
        </p:nvSpPr>
        <p:spPr bwMode="auto">
          <a:xfrm>
            <a:off x="198532" y="1208481"/>
            <a:ext cx="11355931" cy="100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ru-RU" dirty="0"/>
              <a:t>	Для проверки качества обучения были опробованы разные архитектуры модели «</a:t>
            </a:r>
            <a:r>
              <a:rPr lang="en-US" dirty="0"/>
              <a:t>U-net</a:t>
            </a:r>
            <a:r>
              <a:rPr lang="ru-RU" dirty="0"/>
              <a:t>».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5A408-724C-416A-AD15-13D166B7EB0B}"/>
              </a:ext>
            </a:extLst>
          </p:cNvPr>
          <p:cNvSpPr txBox="1"/>
          <p:nvPr/>
        </p:nvSpPr>
        <p:spPr>
          <a:xfrm>
            <a:off x="572891" y="2104829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Классический </a:t>
            </a:r>
            <a:r>
              <a:rPr lang="en-US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U-net</a:t>
            </a:r>
            <a:endParaRPr lang="ru-RU" dirty="0">
              <a:solidFill>
                <a:srgbClr val="1F497D">
                  <a:lumMod val="7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F83A-5DDD-471F-A1EA-CC1AD56DA567}"/>
              </a:ext>
            </a:extLst>
          </p:cNvPr>
          <p:cNvSpPr txBox="1"/>
          <p:nvPr/>
        </p:nvSpPr>
        <p:spPr>
          <a:xfrm>
            <a:off x="7998117" y="1936339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U-net++</a:t>
            </a:r>
            <a:endParaRPr lang="ru-RU" dirty="0">
              <a:solidFill>
                <a:srgbClr val="1F497D">
                  <a:lumMod val="75000"/>
                </a:srgbClr>
              </a:solidFill>
              <a:latin typeface="Arial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E4862F-FABA-4C76-B4AD-FD7FBBF7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008" y="2339016"/>
            <a:ext cx="3801418" cy="18272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65D8D7-B6D8-441F-BE92-F9056549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8" y="2474161"/>
            <a:ext cx="3444581" cy="167430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85A832-2B23-41C0-A9FA-85ABE01CA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77" y="4711025"/>
            <a:ext cx="1455986" cy="145598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2619E0E-2756-4A1E-A9B6-6A4574775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676" y="4711025"/>
            <a:ext cx="1469593" cy="14559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3769BD-A13E-4636-83F4-9851D0AD1260}"/>
              </a:ext>
            </a:extLst>
          </p:cNvPr>
          <p:cNvSpPr txBox="1"/>
          <p:nvPr/>
        </p:nvSpPr>
        <p:spPr>
          <a:xfrm>
            <a:off x="637468" y="4237250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Оригинальная маска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199B582-662D-4B3D-A6E7-40F3605D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733" y="4711025"/>
            <a:ext cx="1455986" cy="14559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AAC9BC-4BD2-4943-9A56-5D59137FA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8432" y="4711025"/>
            <a:ext cx="1469593" cy="1455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07CA6E-7B71-4743-B7C1-078175B947FB}"/>
              </a:ext>
            </a:extLst>
          </p:cNvPr>
          <p:cNvSpPr txBox="1"/>
          <p:nvPr/>
        </p:nvSpPr>
        <p:spPr>
          <a:xfrm>
            <a:off x="8132744" y="4242382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Оригинальная маска</a:t>
            </a:r>
          </a:p>
        </p:txBody>
      </p:sp>
    </p:spTree>
    <p:extLst>
      <p:ext uri="{BB962C8B-B14F-4D97-AF65-F5344CB8AC3E}">
        <p14:creationId xmlns:p14="http://schemas.microsoft.com/office/powerpoint/2010/main" val="885118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66D55-AFF3-4B1E-8112-2F47BF61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100312"/>
            <a:ext cx="8640960" cy="994122"/>
          </a:xfrm>
        </p:spPr>
        <p:txBody>
          <a:bodyPr/>
          <a:lstStyle/>
          <a:p>
            <a:r>
              <a:rPr lang="ru-RU" dirty="0"/>
              <a:t>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D82852-BC88-40B3-B0B3-82344FDF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655" y="1148192"/>
            <a:ext cx="1296144" cy="4320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VGG19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E0CE3E-A491-4F3F-9B30-A7C1A702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09FD-CEBA-4197-8B74-7D5D25F68BF8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82774-A0D3-4A96-B88F-95ED254A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55" y="789759"/>
            <a:ext cx="2804550" cy="13956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2E4F2D-F86A-4602-AD15-373E2179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3573016"/>
            <a:ext cx="2785829" cy="1339093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73AABD9B-6DE5-4D74-9F5C-CA05AEC36FC9}"/>
              </a:ext>
            </a:extLst>
          </p:cNvPr>
          <p:cNvSpPr txBox="1">
            <a:spLocks/>
          </p:cNvSpPr>
          <p:nvPr/>
        </p:nvSpPr>
        <p:spPr bwMode="auto">
          <a:xfrm>
            <a:off x="4602655" y="3839373"/>
            <a:ext cx="15121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Resnet50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D10613-BA3B-41AA-80BF-B407BAED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54" y="2185430"/>
            <a:ext cx="2771253" cy="13390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EEE917-C681-43F5-BC7D-4638A0BCB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80" y="4990776"/>
            <a:ext cx="1339092" cy="133909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FE6C04-294A-40CB-BB8D-57BB00EBB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9702" y="4990775"/>
            <a:ext cx="1351607" cy="1339093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66295F6D-DCEA-4684-A5FA-7FEE2A7221F3}"/>
              </a:ext>
            </a:extLst>
          </p:cNvPr>
          <p:cNvSpPr txBox="1">
            <a:spLocks/>
          </p:cNvSpPr>
          <p:nvPr/>
        </p:nvSpPr>
        <p:spPr bwMode="auto">
          <a:xfrm>
            <a:off x="4602655" y="2586579"/>
            <a:ext cx="173016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Resnet</a:t>
            </a:r>
            <a:r>
              <a:rPr lang="ru-RU" dirty="0"/>
              <a:t>101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6A58BB62-E58D-4094-870B-A7FAFFBE5230}"/>
              </a:ext>
            </a:extLst>
          </p:cNvPr>
          <p:cNvSpPr txBox="1">
            <a:spLocks/>
          </p:cNvSpPr>
          <p:nvPr/>
        </p:nvSpPr>
        <p:spPr bwMode="auto">
          <a:xfrm>
            <a:off x="4602655" y="5277760"/>
            <a:ext cx="349871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ru-RU" dirty="0"/>
              <a:t>Оригинальная маска</a:t>
            </a:r>
          </a:p>
        </p:txBody>
      </p:sp>
    </p:spTree>
    <p:extLst>
      <p:ext uri="{BB962C8B-B14F-4D97-AF65-F5344CB8AC3E}">
        <p14:creationId xmlns:p14="http://schemas.microsoft.com/office/powerpoint/2010/main" val="95156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0AD5F97-AD0E-4BD9-8351-4C9A365B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480056"/>
            <a:ext cx="68456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17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CC86FD8-D7D8-4A23-9B52-8E9F4481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74638"/>
            <a:ext cx="8640960" cy="994122"/>
          </a:xfrm>
        </p:spPr>
        <p:txBody>
          <a:bodyPr/>
          <a:lstStyle/>
          <a:p>
            <a:r>
              <a:rPr lang="ru-RU" dirty="0"/>
              <a:t>Итоги обучения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76CFD-6B3B-4331-AEBF-CF20D0B6E4C8}"/>
              </a:ext>
            </a:extLst>
          </p:cNvPr>
          <p:cNvSpPr txBox="1"/>
          <p:nvPr/>
        </p:nvSpPr>
        <p:spPr>
          <a:xfrm>
            <a:off x="8001944" y="192689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U-net++</a:t>
            </a:r>
            <a:endParaRPr lang="ru-RU" dirty="0">
              <a:solidFill>
                <a:srgbClr val="1F497D">
                  <a:lumMod val="75000"/>
                </a:srgbClr>
              </a:solidFill>
              <a:latin typeface="Arial"/>
              <a:cs typeface="+mn-c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C4AD0BE-65E9-4207-AF05-75F1BB68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835" y="2329573"/>
            <a:ext cx="3801418" cy="18272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41236C-E31C-4FF3-B224-6837B497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569" y="4805166"/>
            <a:ext cx="1455986" cy="145598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39251C-AA23-47BF-B050-3C44795D3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268" y="4805166"/>
            <a:ext cx="1469593" cy="14559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F57EB5-7DDD-4FA2-B304-E574C104F53B}"/>
              </a:ext>
            </a:extLst>
          </p:cNvPr>
          <p:cNvSpPr txBox="1"/>
          <p:nvPr/>
        </p:nvSpPr>
        <p:spPr>
          <a:xfrm>
            <a:off x="8002580" y="4336523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Оригинальная маска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824773C-66CC-4943-AA3C-CEB8A336DBE5}"/>
              </a:ext>
            </a:extLst>
          </p:cNvPr>
          <p:cNvSpPr txBox="1">
            <a:spLocks/>
          </p:cNvSpPr>
          <p:nvPr/>
        </p:nvSpPr>
        <p:spPr bwMode="auto">
          <a:xfrm>
            <a:off x="767408" y="2204864"/>
            <a:ext cx="6422854" cy="180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ru-RU" dirty="0"/>
              <a:t>	Лучшей комбинацией обучения является «</a:t>
            </a:r>
            <a:r>
              <a:rPr lang="en-US" dirty="0"/>
              <a:t>U-net++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en-US" dirty="0"/>
              <a:t>backbone resnet50, </a:t>
            </a:r>
            <a:r>
              <a:rPr lang="ru-RU" dirty="0"/>
              <a:t>использующая принцип конкатенации исходного снимка и дополнительного слоя.</a:t>
            </a:r>
            <a:endParaRPr lang="ru-RU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3473A-532F-411D-A34D-DEA5BC2531C3}"/>
              </a:ext>
            </a:extLst>
          </p:cNvPr>
          <p:cNvSpPr txBox="1"/>
          <p:nvPr/>
        </p:nvSpPr>
        <p:spPr>
          <a:xfrm>
            <a:off x="7701508" y="1294224"/>
            <a:ext cx="3906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Лучшая модель</a:t>
            </a:r>
            <a:endParaRPr lang="en-US" sz="2800" b="1" dirty="0">
              <a:solidFill>
                <a:srgbClr val="1F497D">
                  <a:lumMod val="7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75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70C10D-DF42-4F75-8447-69B9753B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260648"/>
            <a:ext cx="8640960" cy="994122"/>
          </a:xfrm>
        </p:spPr>
        <p:txBody>
          <a:bodyPr/>
          <a:lstStyle/>
          <a:p>
            <a:r>
              <a:rPr lang="ru-RU" dirty="0"/>
              <a:t>Приложение</a:t>
            </a:r>
          </a:p>
        </p:txBody>
      </p:sp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F40E955C-BBFE-4FB2-AE11-09B98D6F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0576" y="6480056"/>
            <a:ext cx="648072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18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pic>
        <p:nvPicPr>
          <p:cNvPr id="3" name="bandicam 2024-04-24 13-36-06-53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ED7587F-301E-4BB7-BD3A-D0506D933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9576" y="1196752"/>
            <a:ext cx="8640961" cy="48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1C5AC-DB76-405C-B3B1-32A78230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-68664"/>
            <a:ext cx="8640960" cy="994122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CD566A1E-F123-46AB-9A00-C507ECBD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0576" y="6480056"/>
            <a:ext cx="648072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19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EF7F72-9FF5-4266-8AAF-60D117E6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68" y="692696"/>
            <a:ext cx="5976664" cy="569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8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EC4CF-2A16-4059-8BEB-DA60AC56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-33302"/>
            <a:ext cx="8640960" cy="994122"/>
          </a:xfrm>
        </p:spPr>
        <p:txBody>
          <a:bodyPr/>
          <a:lstStyle/>
          <a:p>
            <a:r>
              <a:rPr lang="ru-RU" dirty="0"/>
              <a:t>Аннотация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E63E7-49F1-4C4D-AEE1-2A28CDA1E303}"/>
              </a:ext>
            </a:extLst>
          </p:cNvPr>
          <p:cNvSpPr txBox="1"/>
          <p:nvPr/>
        </p:nvSpPr>
        <p:spPr>
          <a:xfrm>
            <a:off x="1055440" y="5949280"/>
            <a:ext cx="108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	Освоение Арктики – одна из важнейших задач для нашей страны.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A9BA6-0D85-49F7-BBCB-62177F46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908720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28A3337-7A5F-4D11-A188-7849BB3E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0576" y="6480056"/>
            <a:ext cx="468536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2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99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1AC68-EF86-406A-9A85-99FECAAC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-7800"/>
            <a:ext cx="8640960" cy="994122"/>
          </a:xfrm>
        </p:spPr>
        <p:txBody>
          <a:bodyPr/>
          <a:lstStyle/>
          <a:p>
            <a:r>
              <a:rPr lang="ru-RU" dirty="0"/>
              <a:t>Цели и задачи исследования</a:t>
            </a:r>
          </a:p>
        </p:txBody>
      </p:sp>
      <p:sp>
        <p:nvSpPr>
          <p:cNvPr id="15" name="Номер слайда 9">
            <a:extLst>
              <a:ext uri="{FF2B5EF4-FFF2-40B4-BE49-F238E27FC236}">
                <a16:creationId xmlns:a16="http://schemas.microsoft.com/office/drawing/2014/main" id="{393B1AFD-B11A-4F23-958F-9B725D19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0576" y="6480056"/>
            <a:ext cx="468536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320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3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F7759A-D26D-46CF-AB6A-149DC65FDB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708920"/>
            <a:ext cx="2987444" cy="285293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289E21-4EC6-48DB-88E4-58C910535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14" y="2704372"/>
            <a:ext cx="2987445" cy="2852937"/>
          </a:xfrm>
          <a:prstGeom prst="rect">
            <a:avLst/>
          </a:prstGeom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2BA9EF90-2CF5-4B4D-AA6E-D71065E9A0EC}"/>
              </a:ext>
            </a:extLst>
          </p:cNvPr>
          <p:cNvSpPr/>
          <p:nvPr/>
        </p:nvSpPr>
        <p:spPr>
          <a:xfrm>
            <a:off x="5591944" y="3717032"/>
            <a:ext cx="1008112" cy="43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5F382-D454-4E43-A607-30C3948D60C7}"/>
              </a:ext>
            </a:extLst>
          </p:cNvPr>
          <p:cNvSpPr txBox="1"/>
          <p:nvPr/>
        </p:nvSpPr>
        <p:spPr>
          <a:xfrm>
            <a:off x="1351185" y="1242909"/>
            <a:ext cx="88813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	Целью работы является определение кромки льда в регионе Арктики на спутниковых радиолокационных снимках с помощью обученной нейронной сети. 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3623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24245-4953-4251-9F78-F152366B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291864-F3B0-4205-9487-4FBCE525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В ходе анализа темы разработки, были рассмотрены похожие работы различных исследователей. Из данных исследований были выделены следующие основные моменты:</a:t>
            </a:r>
          </a:p>
          <a:p>
            <a:pPr marL="457200" indent="-457200" algn="just">
              <a:buAutoNum type="arabicParenR"/>
            </a:pPr>
            <a:r>
              <a:rPr lang="ru-RU" dirty="0"/>
              <a:t>Предыдущие исследования и разработки создали базовые решения, позволяющую определять проходимость судна в тех или иных местах, а также строить примерный маршрут следования.</a:t>
            </a:r>
          </a:p>
          <a:p>
            <a:pPr marL="457200" indent="-457200" algn="just">
              <a:buAutoNum type="arabicParenR"/>
            </a:pPr>
            <a:r>
              <a:rPr lang="ru-RU" dirty="0"/>
              <a:t>Разработки в  исследуемой сфере, где применяется построение нейронной сети обычно используют готовые </a:t>
            </a:r>
            <a:r>
              <a:rPr lang="ru-RU" dirty="0" err="1"/>
              <a:t>предобученные</a:t>
            </a:r>
            <a:r>
              <a:rPr lang="ru-RU" dirty="0"/>
              <a:t> модели.</a:t>
            </a:r>
          </a:p>
        </p:txBody>
      </p:sp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19FBCC40-7B6A-4358-A559-4ACAE876A269}"/>
              </a:ext>
            </a:extLst>
          </p:cNvPr>
          <p:cNvSpPr txBox="1">
            <a:spLocks/>
          </p:cNvSpPr>
          <p:nvPr/>
        </p:nvSpPr>
        <p:spPr>
          <a:xfrm>
            <a:off x="11280576" y="6480056"/>
            <a:ext cx="46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A65C09FD-CEBA-4197-8B74-7D5D25F68BF8}" type="slidenum">
              <a:rPr lang="ru-RU" sz="3200" smtClean="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4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863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08337-FEFC-4935-AB42-DC977921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Средства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F7D022-7EA6-4CB9-A1C1-A52959AA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518203"/>
            <a:ext cx="12111136" cy="99412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создания набора данных использовались следующие средства разработки:</a:t>
            </a:r>
          </a:p>
        </p:txBody>
      </p:sp>
      <p:sp>
        <p:nvSpPr>
          <p:cNvPr id="5" name="Номер слайда 9">
            <a:extLst>
              <a:ext uri="{FF2B5EF4-FFF2-40B4-BE49-F238E27FC236}">
                <a16:creationId xmlns:a16="http://schemas.microsoft.com/office/drawing/2014/main" id="{2D075D0B-DBF0-40AD-B49D-7806CB69AE82}"/>
              </a:ext>
            </a:extLst>
          </p:cNvPr>
          <p:cNvSpPr txBox="1">
            <a:spLocks/>
          </p:cNvSpPr>
          <p:nvPr/>
        </p:nvSpPr>
        <p:spPr>
          <a:xfrm>
            <a:off x="11280576" y="6480056"/>
            <a:ext cx="46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A65C09FD-CEBA-4197-8B74-7D5D25F68BF8}" type="slidenum">
              <a:rPr lang="ru-RU" sz="3200" smtClean="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5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8D508D-94A6-4AAE-9096-C00ED1A77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9" y="2473557"/>
            <a:ext cx="2088232" cy="10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E40EEB9-A582-41D3-B81E-677A075D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34" y="2334232"/>
            <a:ext cx="2351584" cy="13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7D7191-99E9-4E38-A253-FA3DEF1474BB}"/>
              </a:ext>
            </a:extLst>
          </p:cNvPr>
          <p:cNvSpPr txBox="1"/>
          <p:nvPr/>
        </p:nvSpPr>
        <p:spPr>
          <a:xfrm>
            <a:off x="335360" y="3748109"/>
            <a:ext cx="12111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Для создания </a:t>
            </a:r>
            <a:r>
              <a:rPr lang="ru-RU" sz="2400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приложения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использовались следующие средства разработки: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0D21A51-E386-4454-8415-95A4967A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34" y="4750862"/>
            <a:ext cx="1945466" cy="13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7B51358-EBD3-4D2D-9F56-6E88BA67F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88" y="4890187"/>
            <a:ext cx="2088232" cy="10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17139BB-4438-4D95-AA6D-04E711F99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36" y="2334232"/>
            <a:ext cx="2495600" cy="131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231E1A2-5A68-45D1-A71C-9CB79375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2238405"/>
            <a:ext cx="1284838" cy="148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1A4865D-CB77-4576-8C13-E948C0C6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846" y="2459275"/>
            <a:ext cx="1631504" cy="95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8C643E-FFB5-4486-80B3-E0C25DFA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80" y="2321656"/>
            <a:ext cx="2351584" cy="13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66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82941-EC7C-4630-BEB1-2FB421EE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A9DCD1-1B5A-47AF-899B-88309B30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119028"/>
            <a:ext cx="5745730" cy="2881843"/>
          </a:xfrm>
          <a:prstGeom prst="rect">
            <a:avLst/>
          </a:prstGeom>
        </p:spPr>
      </p:pic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32F34084-54B2-4B59-B8A8-74E9AFDF629F}"/>
              </a:ext>
            </a:extLst>
          </p:cNvPr>
          <p:cNvSpPr txBox="1">
            <a:spLocks/>
          </p:cNvSpPr>
          <p:nvPr/>
        </p:nvSpPr>
        <p:spPr>
          <a:xfrm>
            <a:off x="11280576" y="6480056"/>
            <a:ext cx="46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A65C09FD-CEBA-4197-8B74-7D5D25F68BF8}" type="slidenum">
              <a:rPr lang="ru-RU" sz="3200" smtClean="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6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6D579-7287-4E1C-A267-48437C94E107}"/>
              </a:ext>
            </a:extLst>
          </p:cNvPr>
          <p:cNvSpPr txBox="1"/>
          <p:nvPr/>
        </p:nvSpPr>
        <p:spPr>
          <a:xfrm>
            <a:off x="1055440" y="5200637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NASA </a:t>
            </a:r>
            <a:r>
              <a:rPr lang="en-US" sz="1800" dirty="0" err="1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EarthData</a:t>
            </a:r>
            <a:endParaRPr lang="ru-RU" dirty="0">
              <a:solidFill>
                <a:srgbClr val="1F497D">
                  <a:lumMod val="75000"/>
                </a:srgbClr>
              </a:solidFill>
              <a:latin typeface="Arial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877350-0DB5-48ED-BC97-6855FE74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2060848"/>
            <a:ext cx="5902840" cy="2956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748BB-6084-4995-A42E-E574EE839E92}"/>
              </a:ext>
            </a:extLst>
          </p:cNvPr>
          <p:cNvSpPr txBox="1"/>
          <p:nvPr/>
        </p:nvSpPr>
        <p:spPr>
          <a:xfrm>
            <a:off x="7464152" y="5206079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O</a:t>
            </a:r>
            <a:r>
              <a:rPr lang="en-US" sz="1800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pen-</a:t>
            </a:r>
            <a:r>
              <a:rPr lang="en-US" sz="1800" dirty="0" err="1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meteo</a:t>
            </a:r>
            <a:endParaRPr lang="ru-RU" dirty="0">
              <a:solidFill>
                <a:srgbClr val="1F497D">
                  <a:lumMod val="7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C58881-06B9-44BC-AA9B-893D235CE3A8}"/>
              </a:ext>
            </a:extLst>
          </p:cNvPr>
          <p:cNvSpPr txBox="1"/>
          <p:nvPr/>
        </p:nvSpPr>
        <p:spPr>
          <a:xfrm>
            <a:off x="1318882" y="1472697"/>
            <a:ext cx="338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Источник радиолокационных снимков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0C9F76-1EA3-4376-BC8E-8DA10E9D0E4D}"/>
              </a:ext>
            </a:extLst>
          </p:cNvPr>
          <p:cNvSpPr txBox="1"/>
          <p:nvPr/>
        </p:nvSpPr>
        <p:spPr>
          <a:xfrm>
            <a:off x="7464152" y="1457962"/>
            <a:ext cx="338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Источник для дополнительный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114057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236E-AB7E-455F-9908-F1FAF5E8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6B423-600F-46AB-B932-85775F804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340768"/>
            <a:ext cx="3802058" cy="3621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037D8-E52E-4E57-B8DD-B9A3864A5E99}"/>
              </a:ext>
            </a:extLst>
          </p:cNvPr>
          <p:cNvSpPr txBox="1"/>
          <p:nvPr/>
        </p:nvSpPr>
        <p:spPr>
          <a:xfrm>
            <a:off x="612617" y="5147900"/>
            <a:ext cx="3967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Радиолокационный снимок в формате </a:t>
            </a:r>
            <a:r>
              <a:rPr lang="en-US" sz="1800" dirty="0" err="1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png</a:t>
            </a:r>
            <a:endParaRPr lang="ru-RU" dirty="0">
              <a:solidFill>
                <a:srgbClr val="1F497D">
                  <a:lumMod val="7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E04D0-49A9-4ABD-A7F8-171E79CF34C2}"/>
              </a:ext>
            </a:extLst>
          </p:cNvPr>
          <p:cNvSpPr txBox="1"/>
          <p:nvPr/>
        </p:nvSpPr>
        <p:spPr>
          <a:xfrm>
            <a:off x="7182026" y="5060359"/>
            <a:ext cx="3967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Дополнительный слой</a:t>
            </a:r>
            <a:r>
              <a:rPr lang="en-US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 </a:t>
            </a:r>
            <a:r>
              <a:rPr lang="ru-RU" sz="1800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в формате </a:t>
            </a:r>
            <a:r>
              <a:rPr lang="en-US" sz="1800" dirty="0" err="1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png</a:t>
            </a:r>
            <a:r>
              <a:rPr lang="ru-RU" dirty="0">
                <a:solidFill>
                  <a:srgbClr val="1F497D">
                    <a:lumMod val="75000"/>
                  </a:srgbClr>
                </a:solidFill>
                <a:latin typeface="Arial"/>
                <a:cs typeface="+mn-cs"/>
              </a:rPr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3324A4-FB85-488A-B43E-CB5430275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7317103" y="1250494"/>
            <a:ext cx="3520090" cy="3802057"/>
          </a:xfrm>
          <a:prstGeom prst="rect">
            <a:avLst/>
          </a:prstGeom>
        </p:spPr>
      </p:pic>
      <p:sp>
        <p:nvSpPr>
          <p:cNvPr id="14" name="Номер слайда 9">
            <a:extLst>
              <a:ext uri="{FF2B5EF4-FFF2-40B4-BE49-F238E27FC236}">
                <a16:creationId xmlns:a16="http://schemas.microsoft.com/office/drawing/2014/main" id="{F1FB20B4-23EE-4E59-A0A0-45112256C160}"/>
              </a:ext>
            </a:extLst>
          </p:cNvPr>
          <p:cNvSpPr txBox="1">
            <a:spLocks/>
          </p:cNvSpPr>
          <p:nvPr/>
        </p:nvSpPr>
        <p:spPr>
          <a:xfrm>
            <a:off x="11280576" y="6480056"/>
            <a:ext cx="46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A65C09FD-CEBA-4197-8B74-7D5D25F68BF8}" type="slidenum">
              <a:rPr lang="ru-RU" sz="3200" smtClean="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7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226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D146E-EDFD-4653-A15D-EABE8CD5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0"/>
            <a:ext cx="8640960" cy="994122"/>
          </a:xfrm>
        </p:spPr>
        <p:txBody>
          <a:bodyPr/>
          <a:lstStyle/>
          <a:p>
            <a:r>
              <a:rPr lang="ru-RU" dirty="0"/>
              <a:t>Подготовка масок для обучения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42380C-641C-46DB-A64B-C65C8C83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187160"/>
            <a:ext cx="7535056" cy="3763600"/>
          </a:xfrm>
          <a:prstGeom prst="rect">
            <a:avLst/>
          </a:prstGeom>
        </p:spPr>
      </p:pic>
      <p:sp>
        <p:nvSpPr>
          <p:cNvPr id="11" name="Номер слайда 9">
            <a:extLst>
              <a:ext uri="{FF2B5EF4-FFF2-40B4-BE49-F238E27FC236}">
                <a16:creationId xmlns:a16="http://schemas.microsoft.com/office/drawing/2014/main" id="{D04B0EFF-1794-401E-A394-8128BAEE419B}"/>
              </a:ext>
            </a:extLst>
          </p:cNvPr>
          <p:cNvSpPr txBox="1">
            <a:spLocks/>
          </p:cNvSpPr>
          <p:nvPr/>
        </p:nvSpPr>
        <p:spPr>
          <a:xfrm>
            <a:off x="11280576" y="6480056"/>
            <a:ext cx="46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A65C09FD-CEBA-4197-8B74-7D5D25F68BF8}" type="slidenum">
              <a:rPr lang="ru-RU" sz="3200" smtClean="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8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8C0019-D07E-4CC9-B05C-E8DB3DA23D6F}"/>
              </a:ext>
            </a:extLst>
          </p:cNvPr>
          <p:cNvPicPr/>
          <p:nvPr/>
        </p:nvPicPr>
        <p:blipFill>
          <a:blip r:embed="rId3"/>
          <a:stretch/>
        </p:blipFill>
        <p:spPr bwMode="auto">
          <a:xfrm>
            <a:off x="8281697" y="2852936"/>
            <a:ext cx="3467415" cy="3264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49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93EF2C6-7001-4C8F-875E-014427F20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A94CD7-F1BA-4E7D-BA6C-3EA61DB9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029650"/>
            <a:ext cx="10657184" cy="535358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68F4F3D-2439-4CF3-BFA0-7B214BFFF41C}"/>
              </a:ext>
            </a:extLst>
          </p:cNvPr>
          <p:cNvSpPr txBox="1">
            <a:spLocks/>
          </p:cNvSpPr>
          <p:nvPr/>
        </p:nvSpPr>
        <p:spPr bwMode="auto">
          <a:xfrm>
            <a:off x="1847528" y="35528"/>
            <a:ext cx="8640960" cy="9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dirty="0"/>
              <a:t>Подготовка дополнительных слоёв</a:t>
            </a:r>
          </a:p>
        </p:txBody>
      </p:sp>
      <p:sp>
        <p:nvSpPr>
          <p:cNvPr id="8" name="Номер слайда 9">
            <a:extLst>
              <a:ext uri="{FF2B5EF4-FFF2-40B4-BE49-F238E27FC236}">
                <a16:creationId xmlns:a16="http://schemas.microsoft.com/office/drawing/2014/main" id="{822FDC8F-5473-42A7-9588-ED0109D3E6CD}"/>
              </a:ext>
            </a:extLst>
          </p:cNvPr>
          <p:cNvSpPr txBox="1">
            <a:spLocks/>
          </p:cNvSpPr>
          <p:nvPr/>
        </p:nvSpPr>
        <p:spPr>
          <a:xfrm>
            <a:off x="11280576" y="6480056"/>
            <a:ext cx="46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A65C09FD-CEBA-4197-8B74-7D5D25F68BF8}" type="slidenum">
              <a:rPr lang="ru-RU" sz="3200" smtClean="0">
                <a:solidFill>
                  <a:srgbClr val="1F497D">
                    <a:lumMod val="75000"/>
                  </a:srgbClr>
                </a:solidFill>
                <a:latin typeface="Arial"/>
              </a:rPr>
              <a:pPr>
                <a:defRPr/>
              </a:pPr>
              <a:t>9</a:t>
            </a:fld>
            <a:endParaRPr lang="ru-RU" sz="3200" dirty="0">
              <a:solidFill>
                <a:srgbClr val="1F497D">
                  <a:lumMod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6323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b3776b17b3e1ff32066cba490c7cf1ad4b221"/>
</p:tagLst>
</file>

<file path=ppt/theme/theme1.xml><?xml version="1.0" encoding="utf-8"?>
<a:theme xmlns:a="http://schemas.openxmlformats.org/drawingml/2006/main" name="narfu_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439DF39F2CA90408C5B7D160D27EBFF" ma:contentTypeVersion="3" ma:contentTypeDescription="Создание документа." ma:contentTypeScope="" ma:versionID="8dbefb4e97960aff53df794eae0c0dac">
  <xsd:schema xmlns:xsd="http://www.w3.org/2001/XMLSchema" xmlns:xs="http://www.w3.org/2001/XMLSchema" xmlns:p="http://schemas.microsoft.com/office/2006/metadata/properties" xmlns:ns2="d490583c-95b8-4176-883f-649d17bbfcb4" targetNamespace="http://schemas.microsoft.com/office/2006/metadata/properties" ma:root="true" ma:fieldsID="976db0684de7f4be394a499202e9b14d" ns2:_="">
    <xsd:import namespace="d490583c-95b8-4176-883f-649d17bbfcb4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90583c-95b8-4176-883f-649d17bbfcb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5F5FA7-51C2-4460-AD5E-44EAA88D0E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5F8D96-67AF-4BCD-80CA-BCBAF4385B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90583c-95b8-4176-883f-649d17bbfc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narfu_presentation</Template>
  <TotalTime>1710</TotalTime>
  <Words>363</Words>
  <Application>Microsoft Office PowerPoint</Application>
  <PresentationFormat>Широкоэкранный</PresentationFormat>
  <Paragraphs>78</Paragraphs>
  <Slides>19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</vt:lpstr>
      <vt:lpstr>narfu_presentation</vt:lpstr>
      <vt:lpstr>Определение кромки льда с помощью нейронных сетей </vt:lpstr>
      <vt:lpstr>Аннотация</vt:lpstr>
      <vt:lpstr>Цели и задачи исследования</vt:lpstr>
      <vt:lpstr>Анализ литературы</vt:lpstr>
      <vt:lpstr>Средства разработки</vt:lpstr>
      <vt:lpstr>Источники данных</vt:lpstr>
      <vt:lpstr>Тип данных</vt:lpstr>
      <vt:lpstr>Подготовка масок для обучения</vt:lpstr>
      <vt:lpstr>Презентация PowerPoint</vt:lpstr>
      <vt:lpstr>Итоговый набор данных</vt:lpstr>
      <vt:lpstr>Подготовка данных к обучению</vt:lpstr>
      <vt:lpstr>Обучение</vt:lpstr>
      <vt:lpstr>Обучение</vt:lpstr>
      <vt:lpstr>Обучение</vt:lpstr>
      <vt:lpstr>Обучение</vt:lpstr>
      <vt:lpstr>Обучение</vt:lpstr>
      <vt:lpstr>Итоги обучения</vt:lpstr>
      <vt:lpstr>Приложение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Воловик Ольга Анатольевна</dc:creator>
  <cp:lastModifiedBy>Alexander S.</cp:lastModifiedBy>
  <cp:revision>119</cp:revision>
  <dcterms:created xsi:type="dcterms:W3CDTF">2017-12-26T07:44:00Z</dcterms:created>
  <dcterms:modified xsi:type="dcterms:W3CDTF">2024-04-24T11:25:45Z</dcterms:modified>
</cp:coreProperties>
</file>